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83" r:id="rId3"/>
    <p:sldId id="282" r:id="rId4"/>
    <p:sldId id="284" r:id="rId5"/>
    <p:sldId id="285" r:id="rId6"/>
    <p:sldId id="286" r:id="rId7"/>
    <p:sldId id="287" r:id="rId8"/>
    <p:sldId id="257" r:id="rId9"/>
    <p:sldId id="259" r:id="rId10"/>
    <p:sldId id="266" r:id="rId11"/>
    <p:sldId id="263" r:id="rId12"/>
    <p:sldId id="278" r:id="rId13"/>
    <p:sldId id="262" r:id="rId14"/>
  </p:sldIdLst>
  <p:sldSz cx="12192000" cy="6858000"/>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räutigam" initials="TB" lastIdx="1" clrIdx="0">
    <p:extLst>
      <p:ext uri="{19B8F6BF-5375-455C-9EA6-DF929625EA0E}">
        <p15:presenceInfo xmlns:p15="http://schemas.microsoft.com/office/powerpoint/2012/main" userId="Thomas Bräutig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4"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151A5052-6147-49F1-B7EC-BE31FBD4F412}" type="datetimeFigureOut">
              <a:rPr lang="de-DE" smtClean="0"/>
              <a:t>13.12.2021</a:t>
            </a:fld>
            <a:endParaRPr lang="de-DE"/>
          </a:p>
        </p:txBody>
      </p:sp>
      <p:sp>
        <p:nvSpPr>
          <p:cNvPr id="4" name="Folienbildplatzhalt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de-DE"/>
          </a:p>
        </p:txBody>
      </p:sp>
      <p:sp>
        <p:nvSpPr>
          <p:cNvPr id="5" name="Notizenplatzhalt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7A9B568E-3D46-4CD8-8197-9C1B80346F86}" type="slidenum">
              <a:rPr lang="de-DE" smtClean="0"/>
              <a:t>‹Nr.›</a:t>
            </a:fld>
            <a:endParaRPr lang="de-DE"/>
          </a:p>
        </p:txBody>
      </p:sp>
    </p:spTree>
    <p:extLst>
      <p:ext uri="{BB962C8B-B14F-4D97-AF65-F5344CB8AC3E}">
        <p14:creationId xmlns:p14="http://schemas.microsoft.com/office/powerpoint/2010/main" val="178486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Das Dorf zeichnet sich insbesondere durch das bürgerschaftliche Engagement vieler Einzelpersonen und Vereine aus, denen viel an der Dorfentwicklung liegt und die Klausheide nicht nur als Wohnort, sondern auch als Ort für gemeinschaftliche Aktivitäten für alle Generationen betrachten und entsprechende Angebote an die Bewohner*innen machen.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Klausheide, durch Eingemeindung seit 1974 Ortsteil der Stadt Nordhorn, zeichnet sich als naturnahes Dorf aus, indem sich in den letzten Jahren verstärkt junge Familien mit Kindern niedergelassen haben. Die Bedingungen für Kinder zeichnen sich u. a. dadurch aus, dass diese aufgrund des geringen Durchgangsverkehrs relativ sicher überall gefahrlos spielen und damit eine Kindheit haben können, die heute nicht mehr als selbstverständlich angesehen werden kann. Auch drei Spielplätze, was im Verhältnis zur Einwohnerzahl von ca. 1600 Personen ein gutes Verhältnis ist, zeichnen Klausheide aus. Neben der zentralen Lage, zwischen Nordhorn und Lingen gelegen, wird in den letzten Jahren auch immer sichtbar, dass sich Gewerbebetriebe in Klausheide-Nord vermehrt ansiedeln und damit auch Arbeitsplätze für Einwohner von Klausheide geschaffen werden bzw. Personen wegen eines Arbeitsplatzes nach Klausheide ziehen.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Es gibt kaum oder keinen Leerstand an Wohnraum und die Einwohnerzahl bleibt konstant.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2</a:t>
            </a:fld>
            <a:endParaRPr lang="de-DE"/>
          </a:p>
        </p:txBody>
      </p:sp>
    </p:spTree>
    <p:extLst>
      <p:ext uri="{BB962C8B-B14F-4D97-AF65-F5344CB8AC3E}">
        <p14:creationId xmlns:p14="http://schemas.microsoft.com/office/powerpoint/2010/main" val="28262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Mit der Neugestaltung des Vorplatzes des Dorfgemeinschaftshauses (DGH) in 2017 ist eine Dorfmitte geschaffen worden, die nicht nur von den Einwohner*innen aus Klausheide genutzt wird, sondern auch von Radtouristen, die durch Klausheide fahren. Mit einer </a:t>
            </a:r>
            <a:r>
              <a:rPr lang="de-DE" sz="2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Boulebahn</a:t>
            </a:r>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verschiedenen Sitzmöglichkeiten und einer Freifläche, auf der Veranstaltungen stattfinden können, wurde ein attraktives Angebot für die Freizeitgestaltung in Klausheide geschaffen.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Als sehr positiver Nebeneffekt der Baumaßnahme ist die Gründung der </a:t>
            </a:r>
            <a:r>
              <a:rPr lang="de-DE" sz="2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wbk</a:t>
            </a:r>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 wir (b)</a:t>
            </a:r>
            <a:r>
              <a:rPr lang="de-DE" sz="2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eleben</a:t>
            </a:r>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Klausheide -zu nennen. Aus dieser Privatinitiative heraus sind bereits viele Aktivitäten wie Weihnachtsmarkt (??), Gemeindefest im Frühjahr (??) entstanden, die die Gemeinschaft der Einwohner*innen zusammengeführt hat. Hier hat sich gezeigt, dass man auch und gerade in einem kleinen Dorf durch bürgerschaftliches Engagement viel erreichen kann.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Mit dem Anbau des Schützenhauses, der derzeit errichtet wird, wird deutlich, dass die Angebote der Sportvereine nachgefragt werden und der Sport als ein wichtiges Element für das Zusammenleben angesehen wird. Auch beim SV Klausheide besteht die Möglichkeit Boule zu spielen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Fertiggestellt wurden im Frühjahr 2021 die pflegefreien Bestattungsformen sowie die zeitgemäße Neugestaltung des Vorplatzes auf dem kleinen Ortsteilfriedhofs. Damit ist der Friedhof zukunftsfest gemacht worden, wurde durch eine stärkere Belegung als derzeit erwartet werden kann.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Positiv ist auch, dass in den vergangenen Jahren keine Einrichtung der kommunalen Daseinsvorsorge (zu diesen zählen u. a. Schulen, Kindergärten, Bibliotheken) in Bezug auf ihren Standort in Klausheide in Frage gestellt worden ist. Vielmehr ist im Gegensatz dafür einiges an Investitionen und Ideen aufgewandt worden, um diese Daseinsvorsorge durch entsprechende Maßnahme zu erhalten.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3</a:t>
            </a:fld>
            <a:endParaRPr lang="de-DE"/>
          </a:p>
        </p:txBody>
      </p:sp>
    </p:spTree>
    <p:extLst>
      <p:ext uri="{BB962C8B-B14F-4D97-AF65-F5344CB8AC3E}">
        <p14:creationId xmlns:p14="http://schemas.microsoft.com/office/powerpoint/2010/main" val="358347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Im Gewerbegebiet nördlich der Bundesstraße siedeln sich neue Betriebe an, durch die zusätzliche Arbeitsplätze entstehen und die auch Auswirkungen auf Klausheide selbst haben wie z. B. die Nachfrage nach Wohnraum und auf Einrichtungen der kommunalen Daseinsvorsorge.</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Durch Unternehmen wie Bäckerei (Neubau) und Tankstelle (nördlich der Bundesstraße) werden bzw. sind nicht unerhebliche Investitionen getätigt worden, die neben ihrem Kerngeschäft auch ein Nahversorgungssortiment für Grundbedürfnisse des täglichen Lebens anbieten und damit einen Teil der Versorgung der Bevölkerung sicherstellen.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Die investierenden Unternehmen haben in Klausheide ein Potential für die Nachfrage der von ihnen angebotenen Produkte und Dienstleistungen anerkannt. Dieses nutzen die Unternehmen durch ihre Investitionen.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Die Pizzeria in Klausheide ist nicht nur vor Ort mit dem Restaurant ansässig, sondern wird auch als Lieferdienst intensiv genutzt. Für die Versorgung der Bevölkerung steht an zwei Tagen in der Woche auch ein </a:t>
            </a:r>
            <a:r>
              <a:rPr lang="de-DE" sz="2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Foodtruck</a:t>
            </a:r>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zur Verfügung. Das Restaurant am Flugplatz kann ebenfalls für Gaststättenbesuche genutzt werden.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Der Flugplatz ist der einzige zivile Fluglandeplatz in der Grafschaft Bentheim. Neben dem gewerblichen Flugbetrieb für Unternehmen und Privatpersonen werden auch Kurse für den Erwerb von Pilotenlizenzen angeboten. Das Ziel ist es, den Flugplatz mehr in den Ort einzubringen und dort auch verstärkt Veranstaltungen, die sich primär nicht mit dem Thema Flugbetrieb befassen, stattfinden zu lassen.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4</a:t>
            </a:fld>
            <a:endParaRPr lang="de-DE"/>
          </a:p>
        </p:txBody>
      </p:sp>
    </p:spTree>
    <p:extLst>
      <p:ext uri="{BB962C8B-B14F-4D97-AF65-F5344CB8AC3E}">
        <p14:creationId xmlns:p14="http://schemas.microsoft.com/office/powerpoint/2010/main" val="232689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Die Stadtbibliothek unterhält in Klausheide eine Zweigstelle. Dies erleichtert insbesondere Kindern und Jugendlichen aber Älteren einen einfachen und direkten Zugriff zu Büchern.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Mit dem ehem. Kühlhaus haben Jugendliche auch einen direkt vor Ort gelegenen Treffpunkt, um dort ihre Freizeit fern von Schule und Elternhaus genießen zu können.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indent="-7568"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Die Kita und die Grundschule (Maria-Montessori-Schule) stehen aufgrund der konstanten Nachfrage nach Kita-Plätzen und Anmeldungen für die Grundschule als Standorte nicht in Frage. Hierzu trägt auch bei, dass die Grundschule sehr aktiv ist, wenn es darum geht, bei der Vermittlung von Lerninhalten neue Formen der Unterrichtsgestaltung z. B: „Lernen in Projekten“ anzuwenden.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indent="-7568"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In diesem Zusammenhang ist darauf hinzuweisen. dass sich die Maria-Montessori-Schule (Standorte Klausheide und </a:t>
            </a:r>
            <a:r>
              <a:rPr lang="de-DE" sz="2000"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Gildkamp</a:t>
            </a:r>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beim Niedersächsischen Kultusministerium für die Aufnahme in das Modellprojekt „Zukunftsschule“ als einzige Schule aus Nordhorn beworben hat. Dies unterstreicht den Anspruch der Schule, den Standort der Schule in Klausheide zukunftsfest zu machen.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indent="-7568"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indent="-7568"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Hilfreich für das positive Standing der Grundschule ist das Einbringen aktiver Eltern über den Förderverein in das Schulleben. Dies fördert auch den außerschulischen Zusammenhalt zwischen Schüler, Eltern und Lehrer.</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5</a:t>
            </a:fld>
            <a:endParaRPr lang="de-DE"/>
          </a:p>
        </p:txBody>
      </p:sp>
    </p:spTree>
    <p:extLst>
      <p:ext uri="{BB962C8B-B14F-4D97-AF65-F5344CB8AC3E}">
        <p14:creationId xmlns:p14="http://schemas.microsoft.com/office/powerpoint/2010/main" val="32441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endPar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Durch die Stärkung der vorhandenen und Schaffung neuer Sportangebote werden die Möglichkeiten der Sportausübung aufrechterhalten, was wiederum positive Einflüsse auf die Förderung des sozialen Lebens vor Ort durch die Sportvereine hat.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Für alle in Klausheide lebenden Gruppen wie z. B. ältere Mitbürger*innen oder Kinder und Jugendliche gibt es Ansprechpartner*innen. So kümmert sich die Ortsgruppe des Sozialverbandes um ältere Einwohner*Innen, während der Schützenverein z. B. durch die Organisation eines Bewegungstages für Kinder und Jugendliche diese in den Verein bzw. das dörfliche Miteinander einbindet.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Auch die AWO bringt sich über das Gut Klausheide in das Dorfleben ein und zeigt damit, dass auch die Bewohner der AWO-Einrichtung Teil von Klausheide sind.</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Das Engagement vieler, die sich u. a. auch nach der offiziellen Auflösung der Sozialarbeitsraumgemeinschaft auch mit den Themen dieser weiterbeschäftigt haben, zeigt das Interesse an der Gemeinschaft in Klausheide.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Es zeigt auch, dass Klausheide nicht nur ein Wohnort, sondern auch ein Lebensort ist.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6</a:t>
            </a:fld>
            <a:endParaRPr lang="de-DE"/>
          </a:p>
        </p:txBody>
      </p:sp>
    </p:spTree>
    <p:extLst>
      <p:ext uri="{BB962C8B-B14F-4D97-AF65-F5344CB8AC3E}">
        <p14:creationId xmlns:p14="http://schemas.microsoft.com/office/powerpoint/2010/main" val="11743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95330"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endPar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Durch die Stärkung der vorhandenen und Schaffung neuer Sportangebote werden die Möglichkeiten der Sportausübung aufrechterhalten, was wiederum positive Einflüsse auf die Förderung des sozialen Lebens vor Ort durch die Sportvereine hat.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lgn="just"/>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Für alle in Klausheide lebenden Gruppen wie z. B. ältere Mitbürger*innen oder Kinder und Jugendliche gibt es Ansprechpartner*innen. So kümmert sich die Ortsgruppe des Sozialverbandes um ältere Einwohner*Innen, während der Schützenverein z. B. durch die Organisation eines Bewegungstages für Kinder und Jugendliche diese in den Verein bzw. das dörfliche Miteinander einbindet.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Auch die AWO bringt sich über das Gut Klausheide in das Dorfleben ein und zeigt damit, dass auch die Bewohner der AWO-Einrichtung Teil von Klausheide sind.</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Das Engagement vieler, die sich u. a. auch nach der offiziellen Auflösung der Sozialarbeitsraumgemeinschaft auch mit den Themen dieser weiterbeschäftigt haben, zeigt das Interesse an der Gemeinschaft in Klausheide.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487763"/>
            <a:r>
              <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Es zeigt auch, dass Klausheide nicht nur ein Wohnort, sondern auch ein Lebensort ist.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7A9B568E-3D46-4CD8-8197-9C1B80346F86}" type="slidenum">
              <a:rPr lang="de-DE" smtClean="0"/>
              <a:t>7</a:t>
            </a:fld>
            <a:endParaRPr lang="de-DE"/>
          </a:p>
        </p:txBody>
      </p:sp>
    </p:spTree>
    <p:extLst>
      <p:ext uri="{BB962C8B-B14F-4D97-AF65-F5344CB8AC3E}">
        <p14:creationId xmlns:p14="http://schemas.microsoft.com/office/powerpoint/2010/main" val="2212779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2A54C80-263E-416B-A8E0-580EDEADCBDC}" type="datetimeFigureOut">
              <a:rPr lang="en-US" dirty="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lausheide.info/"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klausheide.info/"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klausheide.info/"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klausheide.info/"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klausheide.info/"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868556" y="3022049"/>
            <a:ext cx="8949211" cy="1096899"/>
          </a:xfrm>
        </p:spPr>
        <p:txBody>
          <a:bodyPr/>
          <a:lstStyle/>
          <a:p>
            <a:r>
              <a:rPr lang="de-DE" i="1" dirty="0"/>
              <a:t>Unser virtueller Dorfplatz – </a:t>
            </a:r>
          </a:p>
          <a:p>
            <a:r>
              <a:rPr lang="de-DE" i="1" dirty="0"/>
              <a:t>das Informationsportal von </a:t>
            </a:r>
            <a:r>
              <a:rPr lang="de-DE" i="1" dirty="0" err="1"/>
              <a:t>Klausheiderinnen</a:t>
            </a:r>
            <a:r>
              <a:rPr lang="de-DE" i="1" dirty="0"/>
              <a:t> und </a:t>
            </a:r>
            <a:r>
              <a:rPr lang="de-DE" i="1" dirty="0" err="1"/>
              <a:t>Klausheider</a:t>
            </a:r>
            <a:r>
              <a:rPr lang="de-DE" i="1" dirty="0"/>
              <a:t> für Klausheide</a:t>
            </a:r>
          </a:p>
        </p:txBody>
      </p:sp>
      <p:pic>
        <p:nvPicPr>
          <p:cNvPr id="5" name="Grafik 4" descr="Ein Bild, das Text enthält.&#10;&#10;Automatisch generierte Beschreibung">
            <a:extLst>
              <a:ext uri="{FF2B5EF4-FFF2-40B4-BE49-F238E27FC236}">
                <a16:creationId xmlns:a16="http://schemas.microsoft.com/office/drawing/2014/main" id="{A9B64201-297A-4FDC-B935-67DF22349D93}"/>
              </a:ext>
            </a:extLst>
          </p:cNvPr>
          <p:cNvPicPr>
            <a:picLocks noChangeAspect="1"/>
          </p:cNvPicPr>
          <p:nvPr/>
        </p:nvPicPr>
        <p:blipFill>
          <a:blip r:embed="rId2"/>
          <a:stretch>
            <a:fillRect/>
          </a:stretch>
        </p:blipFill>
        <p:spPr>
          <a:xfrm>
            <a:off x="3273693" y="4422503"/>
            <a:ext cx="3803687" cy="874846"/>
          </a:xfrm>
          <a:prstGeom prst="rect">
            <a:avLst/>
          </a:prstGeom>
        </p:spPr>
      </p:pic>
      <p:sp>
        <p:nvSpPr>
          <p:cNvPr id="7" name="Textfeld 6">
            <a:extLst>
              <a:ext uri="{FF2B5EF4-FFF2-40B4-BE49-F238E27FC236}">
                <a16:creationId xmlns:a16="http://schemas.microsoft.com/office/drawing/2014/main" id="{285827D1-A80B-446B-BB90-945FF0F72727}"/>
              </a:ext>
            </a:extLst>
          </p:cNvPr>
          <p:cNvSpPr txBox="1"/>
          <p:nvPr/>
        </p:nvSpPr>
        <p:spPr>
          <a:xfrm>
            <a:off x="3175207" y="1560651"/>
            <a:ext cx="6098796"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10. Kreiswettbewerb „Unser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fik 7">
            <a:extLst>
              <a:ext uri="{FF2B5EF4-FFF2-40B4-BE49-F238E27FC236}">
                <a16:creationId xmlns:a16="http://schemas.microsoft.com/office/drawing/2014/main" id="{F9E45032-60C9-4596-B4F4-31AE3A8BA7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345" y="184046"/>
            <a:ext cx="3277235" cy="1308100"/>
          </a:xfrm>
          <a:prstGeom prst="rect">
            <a:avLst/>
          </a:prstGeom>
          <a:noFill/>
          <a:ln>
            <a:noFill/>
          </a:ln>
        </p:spPr>
      </p:pic>
    </p:spTree>
    <p:extLst>
      <p:ext uri="{BB962C8B-B14F-4D97-AF65-F5344CB8AC3E}">
        <p14:creationId xmlns:p14="http://schemas.microsoft.com/office/powerpoint/2010/main" val="235375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pic>
        <p:nvPicPr>
          <p:cNvPr id="5" name="Grafik 4">
            <a:extLst>
              <a:ext uri="{FF2B5EF4-FFF2-40B4-BE49-F238E27FC236}">
                <a16:creationId xmlns:a16="http://schemas.microsoft.com/office/drawing/2014/main" id="{C2E18CDB-13D5-48F4-B8E5-081A9728EA05}"/>
              </a:ext>
            </a:extLst>
          </p:cNvPr>
          <p:cNvPicPr>
            <a:picLocks noChangeAspect="1"/>
          </p:cNvPicPr>
          <p:nvPr/>
        </p:nvPicPr>
        <p:blipFill>
          <a:blip r:embed="rId2"/>
          <a:stretch>
            <a:fillRect/>
          </a:stretch>
        </p:blipFill>
        <p:spPr>
          <a:xfrm>
            <a:off x="5019574" y="2404533"/>
            <a:ext cx="6953032" cy="4159895"/>
          </a:xfrm>
          <a:prstGeom prst="rect">
            <a:avLst/>
          </a:prstGeom>
        </p:spPr>
      </p:pic>
      <p:sp>
        <p:nvSpPr>
          <p:cNvPr id="6" name="Textfeld 5">
            <a:extLst>
              <a:ext uri="{FF2B5EF4-FFF2-40B4-BE49-F238E27FC236}">
                <a16:creationId xmlns:a16="http://schemas.microsoft.com/office/drawing/2014/main" id="{D15F233F-4B88-4F03-BA23-96E9BB659F5F}"/>
              </a:ext>
            </a:extLst>
          </p:cNvPr>
          <p:cNvSpPr txBox="1"/>
          <p:nvPr/>
        </p:nvSpPr>
        <p:spPr>
          <a:xfrm>
            <a:off x="1183907" y="462013"/>
            <a:ext cx="7671335" cy="1846659"/>
          </a:xfrm>
          <a:prstGeom prst="rect">
            <a:avLst/>
          </a:prstGeom>
          <a:noFill/>
        </p:spPr>
        <p:txBody>
          <a:bodyPr wrap="square" rtlCol="0">
            <a:spAutoFit/>
          </a:bodyPr>
          <a:lstStyle/>
          <a:p>
            <a:r>
              <a:rPr lang="de-DE" sz="2400" b="1" dirty="0">
                <a:hlinkClick r:id="rId3"/>
              </a:rPr>
              <a:t>www.klausheide.info</a:t>
            </a:r>
            <a:endParaRPr lang="de-DE" sz="2400" b="1" dirty="0"/>
          </a:p>
          <a:p>
            <a:endParaRPr lang="de-DE" dirty="0"/>
          </a:p>
          <a:p>
            <a:pPr marL="285750" indent="-285750">
              <a:buFont typeface="Wingdings" panose="05000000000000000000" pitchFamily="2" charset="2"/>
              <a:buChar char="ü"/>
            </a:pPr>
            <a:r>
              <a:rPr lang="de-DE" dirty="0"/>
              <a:t>Die Startseite</a:t>
            </a:r>
          </a:p>
          <a:p>
            <a:pPr marL="285750" indent="-285750">
              <a:buFont typeface="Wingdings" panose="05000000000000000000" pitchFamily="2" charset="2"/>
              <a:buChar char="ü"/>
            </a:pPr>
            <a:endParaRPr lang="de-DE" dirty="0"/>
          </a:p>
          <a:p>
            <a:pPr marL="742950" lvl="1" indent="-285750">
              <a:buFont typeface="Wingdings" panose="05000000000000000000" pitchFamily="2" charset="2"/>
              <a:buChar char="ü"/>
            </a:pPr>
            <a:r>
              <a:rPr lang="de-DE" dirty="0"/>
              <a:t>Veranstaltungen veröffentlichen</a:t>
            </a:r>
          </a:p>
          <a:p>
            <a:pPr lvl="1"/>
            <a:endParaRPr lang="de-DE" dirty="0"/>
          </a:p>
        </p:txBody>
      </p:sp>
      <p:pic>
        <p:nvPicPr>
          <p:cNvPr id="7" name="Grafik 6" descr="Ein Bild, das Text enthält.&#10;&#10;Automatisch generierte Beschreibung">
            <a:extLst>
              <a:ext uri="{FF2B5EF4-FFF2-40B4-BE49-F238E27FC236}">
                <a16:creationId xmlns:a16="http://schemas.microsoft.com/office/drawing/2014/main" id="{70C571A2-3526-4DC4-8116-80D327C66D5E}"/>
              </a:ext>
            </a:extLst>
          </p:cNvPr>
          <p:cNvPicPr>
            <a:picLocks noChangeAspect="1"/>
          </p:cNvPicPr>
          <p:nvPr/>
        </p:nvPicPr>
        <p:blipFill>
          <a:blip r:embed="rId4"/>
          <a:stretch>
            <a:fillRect/>
          </a:stretch>
        </p:blipFill>
        <p:spPr>
          <a:xfrm>
            <a:off x="1507067" y="3498783"/>
            <a:ext cx="4450212" cy="3359217"/>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7518D1FB-AAD0-4AD9-8CD5-C42101091D97}"/>
              </a:ext>
            </a:extLst>
          </p:cNvPr>
          <p:cNvPicPr>
            <a:picLocks noChangeAspect="1"/>
          </p:cNvPicPr>
          <p:nvPr/>
        </p:nvPicPr>
        <p:blipFill>
          <a:blip r:embed="rId5"/>
          <a:stretch>
            <a:fillRect/>
          </a:stretch>
        </p:blipFill>
        <p:spPr>
          <a:xfrm>
            <a:off x="8855242" y="881719"/>
            <a:ext cx="2951448" cy="2112745"/>
          </a:xfrm>
          <a:prstGeom prst="rect">
            <a:avLst/>
          </a:prstGeom>
        </p:spPr>
      </p:pic>
    </p:spTree>
    <p:extLst>
      <p:ext uri="{BB962C8B-B14F-4D97-AF65-F5344CB8AC3E}">
        <p14:creationId xmlns:p14="http://schemas.microsoft.com/office/powerpoint/2010/main" val="329128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pic>
        <p:nvPicPr>
          <p:cNvPr id="5" name="Grafik 4">
            <a:extLst>
              <a:ext uri="{FF2B5EF4-FFF2-40B4-BE49-F238E27FC236}">
                <a16:creationId xmlns:a16="http://schemas.microsoft.com/office/drawing/2014/main" id="{5D54DDDD-6050-4DEB-AD34-F81EEFC31846}"/>
              </a:ext>
            </a:extLst>
          </p:cNvPr>
          <p:cNvPicPr>
            <a:picLocks noChangeAspect="1"/>
          </p:cNvPicPr>
          <p:nvPr/>
        </p:nvPicPr>
        <p:blipFill>
          <a:blip r:embed="rId2"/>
          <a:stretch>
            <a:fillRect/>
          </a:stretch>
        </p:blipFill>
        <p:spPr>
          <a:xfrm>
            <a:off x="5922448" y="2339957"/>
            <a:ext cx="6099766" cy="4056030"/>
          </a:xfrm>
          <a:prstGeom prst="rect">
            <a:avLst/>
          </a:prstGeom>
        </p:spPr>
      </p:pic>
      <p:sp>
        <p:nvSpPr>
          <p:cNvPr id="6" name="Textfeld 5">
            <a:extLst>
              <a:ext uri="{FF2B5EF4-FFF2-40B4-BE49-F238E27FC236}">
                <a16:creationId xmlns:a16="http://schemas.microsoft.com/office/drawing/2014/main" id="{801E5817-357F-479B-8307-8B6C4C8CA0D0}"/>
              </a:ext>
            </a:extLst>
          </p:cNvPr>
          <p:cNvSpPr txBox="1"/>
          <p:nvPr/>
        </p:nvSpPr>
        <p:spPr>
          <a:xfrm>
            <a:off x="1183907" y="462013"/>
            <a:ext cx="7671335" cy="1569660"/>
          </a:xfrm>
          <a:prstGeom prst="rect">
            <a:avLst/>
          </a:prstGeom>
          <a:noFill/>
        </p:spPr>
        <p:txBody>
          <a:bodyPr wrap="square" rtlCol="0">
            <a:spAutoFit/>
          </a:bodyPr>
          <a:lstStyle/>
          <a:p>
            <a:r>
              <a:rPr lang="de-DE" sz="2400" b="1" dirty="0">
                <a:hlinkClick r:id="rId3"/>
              </a:rPr>
              <a:t>www.klausheide.info</a:t>
            </a:r>
            <a:endParaRPr lang="de-DE" sz="2400" b="1" dirty="0"/>
          </a:p>
          <a:p>
            <a:endParaRPr lang="de-DE" dirty="0"/>
          </a:p>
          <a:p>
            <a:pPr marL="285750" indent="-285750">
              <a:buFont typeface="Wingdings" panose="05000000000000000000" pitchFamily="2" charset="2"/>
              <a:buChar char="ü"/>
            </a:pPr>
            <a:r>
              <a:rPr lang="de-DE" dirty="0"/>
              <a:t>Die Startseite</a:t>
            </a:r>
          </a:p>
          <a:p>
            <a:pPr marL="285750" indent="-285750">
              <a:buFont typeface="Wingdings" panose="05000000000000000000" pitchFamily="2" charset="2"/>
              <a:buChar char="ü"/>
            </a:pPr>
            <a:endParaRPr lang="de-DE" dirty="0"/>
          </a:p>
          <a:p>
            <a:pPr marL="742950" lvl="1" indent="-285750">
              <a:buFont typeface="Wingdings" panose="05000000000000000000" pitchFamily="2" charset="2"/>
              <a:buChar char="ü"/>
            </a:pPr>
            <a:r>
              <a:rPr lang="de-DE" dirty="0"/>
              <a:t>Berichte erstellen</a:t>
            </a:r>
          </a:p>
        </p:txBody>
      </p:sp>
      <p:pic>
        <p:nvPicPr>
          <p:cNvPr id="7" name="Grafik 6" descr="Ein Bild, das Text enthält.&#10;&#10;Automatisch generierte Beschreibung">
            <a:extLst>
              <a:ext uri="{FF2B5EF4-FFF2-40B4-BE49-F238E27FC236}">
                <a16:creationId xmlns:a16="http://schemas.microsoft.com/office/drawing/2014/main" id="{39803A3B-072C-48C5-8861-F6F0C4BB1B58}"/>
              </a:ext>
            </a:extLst>
          </p:cNvPr>
          <p:cNvPicPr>
            <a:picLocks noChangeAspect="1"/>
          </p:cNvPicPr>
          <p:nvPr/>
        </p:nvPicPr>
        <p:blipFill>
          <a:blip r:embed="rId4"/>
          <a:stretch>
            <a:fillRect/>
          </a:stretch>
        </p:blipFill>
        <p:spPr>
          <a:xfrm>
            <a:off x="1679408" y="2991168"/>
            <a:ext cx="4919315" cy="3598803"/>
          </a:xfrm>
          <a:prstGeom prst="rect">
            <a:avLst/>
          </a:prstGeom>
        </p:spPr>
      </p:pic>
    </p:spTree>
    <p:extLst>
      <p:ext uri="{BB962C8B-B14F-4D97-AF65-F5344CB8AC3E}">
        <p14:creationId xmlns:p14="http://schemas.microsoft.com/office/powerpoint/2010/main" val="2152449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pic>
        <p:nvPicPr>
          <p:cNvPr id="5" name="Grafik 4">
            <a:extLst>
              <a:ext uri="{FF2B5EF4-FFF2-40B4-BE49-F238E27FC236}">
                <a16:creationId xmlns:a16="http://schemas.microsoft.com/office/drawing/2014/main" id="{B1EBDE1E-E78C-4A52-9076-B8BCDCB333F0}"/>
              </a:ext>
            </a:extLst>
          </p:cNvPr>
          <p:cNvPicPr>
            <a:picLocks noChangeAspect="1"/>
          </p:cNvPicPr>
          <p:nvPr/>
        </p:nvPicPr>
        <p:blipFill>
          <a:blip r:embed="rId2"/>
          <a:stretch>
            <a:fillRect/>
          </a:stretch>
        </p:blipFill>
        <p:spPr>
          <a:xfrm>
            <a:off x="5517461" y="477062"/>
            <a:ext cx="6674539" cy="4638675"/>
          </a:xfrm>
          <a:prstGeom prst="rect">
            <a:avLst/>
          </a:prstGeom>
        </p:spPr>
      </p:pic>
      <p:sp>
        <p:nvSpPr>
          <p:cNvPr id="7" name="Textfeld 6">
            <a:extLst>
              <a:ext uri="{FF2B5EF4-FFF2-40B4-BE49-F238E27FC236}">
                <a16:creationId xmlns:a16="http://schemas.microsoft.com/office/drawing/2014/main" id="{4E34EF04-BACB-46DB-B8F6-1ED81A213EC7}"/>
              </a:ext>
            </a:extLst>
          </p:cNvPr>
          <p:cNvSpPr txBox="1"/>
          <p:nvPr/>
        </p:nvSpPr>
        <p:spPr>
          <a:xfrm>
            <a:off x="1183907" y="462013"/>
            <a:ext cx="7671335" cy="1846659"/>
          </a:xfrm>
          <a:prstGeom prst="rect">
            <a:avLst/>
          </a:prstGeom>
          <a:noFill/>
        </p:spPr>
        <p:txBody>
          <a:bodyPr wrap="square" rtlCol="0">
            <a:spAutoFit/>
          </a:bodyPr>
          <a:lstStyle/>
          <a:p>
            <a:r>
              <a:rPr lang="de-DE" sz="2400" b="1" dirty="0">
                <a:hlinkClick r:id="rId3"/>
              </a:rPr>
              <a:t>www.klausheide.info</a:t>
            </a:r>
            <a:endParaRPr lang="de-DE" sz="2400" b="1" dirty="0"/>
          </a:p>
          <a:p>
            <a:endParaRPr lang="de-DE" dirty="0"/>
          </a:p>
          <a:p>
            <a:pPr marL="285750" indent="-285750">
              <a:buFont typeface="Wingdings" panose="05000000000000000000" pitchFamily="2" charset="2"/>
              <a:buChar char="ü"/>
            </a:pPr>
            <a:r>
              <a:rPr lang="de-DE" dirty="0"/>
              <a:t>Die Startseite</a:t>
            </a:r>
          </a:p>
          <a:p>
            <a:pPr marL="285750" indent="-285750">
              <a:buFont typeface="Wingdings" panose="05000000000000000000" pitchFamily="2" charset="2"/>
              <a:buChar char="ü"/>
            </a:pPr>
            <a:endParaRPr lang="de-DE" dirty="0"/>
          </a:p>
          <a:p>
            <a:pPr marL="742950" lvl="1" indent="-285750">
              <a:buFont typeface="Wingdings" panose="05000000000000000000" pitchFamily="2" charset="2"/>
              <a:buChar char="ü"/>
            </a:pPr>
            <a:r>
              <a:rPr lang="de-DE" dirty="0"/>
              <a:t>Vorstellungen veröffentlichen</a:t>
            </a:r>
          </a:p>
          <a:p>
            <a:pPr lvl="1"/>
            <a:endParaRPr lang="de-DE" dirty="0"/>
          </a:p>
        </p:txBody>
      </p:sp>
      <p:pic>
        <p:nvPicPr>
          <p:cNvPr id="8" name="Grafik 7">
            <a:extLst>
              <a:ext uri="{FF2B5EF4-FFF2-40B4-BE49-F238E27FC236}">
                <a16:creationId xmlns:a16="http://schemas.microsoft.com/office/drawing/2014/main" id="{679A4038-7B0C-4E16-87D2-200089C901E3}"/>
              </a:ext>
            </a:extLst>
          </p:cNvPr>
          <p:cNvPicPr>
            <a:picLocks noChangeAspect="1"/>
          </p:cNvPicPr>
          <p:nvPr/>
        </p:nvPicPr>
        <p:blipFill>
          <a:blip r:embed="rId4"/>
          <a:stretch>
            <a:fillRect/>
          </a:stretch>
        </p:blipFill>
        <p:spPr>
          <a:xfrm>
            <a:off x="40432" y="2034324"/>
            <a:ext cx="4667961" cy="2601090"/>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BDF97685-B696-41B5-B457-411235F13915}"/>
              </a:ext>
            </a:extLst>
          </p:cNvPr>
          <p:cNvPicPr>
            <a:picLocks noChangeAspect="1"/>
          </p:cNvPicPr>
          <p:nvPr/>
        </p:nvPicPr>
        <p:blipFill>
          <a:blip r:embed="rId5"/>
          <a:stretch>
            <a:fillRect/>
          </a:stretch>
        </p:blipFill>
        <p:spPr>
          <a:xfrm>
            <a:off x="1957491" y="2357590"/>
            <a:ext cx="4554705" cy="3271638"/>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08647D01-01EA-449B-A483-758D632CBC2B}"/>
              </a:ext>
            </a:extLst>
          </p:cNvPr>
          <p:cNvPicPr>
            <a:picLocks noChangeAspect="1"/>
          </p:cNvPicPr>
          <p:nvPr/>
        </p:nvPicPr>
        <p:blipFill>
          <a:blip r:embed="rId6"/>
          <a:stretch>
            <a:fillRect/>
          </a:stretch>
        </p:blipFill>
        <p:spPr>
          <a:xfrm>
            <a:off x="4040139" y="2968933"/>
            <a:ext cx="4554705" cy="3449491"/>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B0D164D0-1021-4307-8337-7CA1386CE821}"/>
              </a:ext>
            </a:extLst>
          </p:cNvPr>
          <p:cNvPicPr>
            <a:picLocks noChangeAspect="1"/>
          </p:cNvPicPr>
          <p:nvPr/>
        </p:nvPicPr>
        <p:blipFill>
          <a:blip r:embed="rId7"/>
          <a:stretch>
            <a:fillRect/>
          </a:stretch>
        </p:blipFill>
        <p:spPr>
          <a:xfrm>
            <a:off x="7213778" y="3334869"/>
            <a:ext cx="4899718" cy="3523131"/>
          </a:xfrm>
          <a:prstGeom prst="rect">
            <a:avLst/>
          </a:prstGeom>
        </p:spPr>
      </p:pic>
      <p:sp>
        <p:nvSpPr>
          <p:cNvPr id="4" name="Ellipse 3">
            <a:extLst>
              <a:ext uri="{FF2B5EF4-FFF2-40B4-BE49-F238E27FC236}">
                <a16:creationId xmlns:a16="http://schemas.microsoft.com/office/drawing/2014/main" id="{AA85B2C8-BD4B-486C-8C7C-1EF9F57EF797}"/>
              </a:ext>
            </a:extLst>
          </p:cNvPr>
          <p:cNvSpPr/>
          <p:nvPr/>
        </p:nvSpPr>
        <p:spPr>
          <a:xfrm>
            <a:off x="9232814" y="1866066"/>
            <a:ext cx="2657475" cy="98107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8499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1076726" y="1431357"/>
            <a:ext cx="8321102" cy="5350373"/>
          </a:xfrm>
        </p:spPr>
        <p:txBody>
          <a:bodyPr>
            <a:normAutofit/>
          </a:bodyPr>
          <a:lstStyle/>
          <a:p>
            <a:pPr algn="l"/>
            <a:r>
              <a:rPr lang="de-DE" dirty="0">
                <a:solidFill>
                  <a:schemeClr val="tx1">
                    <a:lumMod val="95000"/>
                    <a:lumOff val="5000"/>
                  </a:schemeClr>
                </a:solidFill>
              </a:rPr>
              <a:t>… </a:t>
            </a:r>
            <a:r>
              <a:rPr lang="de-DE" i="1" u="sng" dirty="0">
                <a:solidFill>
                  <a:schemeClr val="tx1">
                    <a:lumMod val="95000"/>
                    <a:lumOff val="5000"/>
                  </a:schemeClr>
                </a:solidFill>
              </a:rPr>
              <a:t>wie geht es weiter:</a:t>
            </a:r>
          </a:p>
          <a:p>
            <a:pPr algn="l"/>
            <a:endParaRPr lang="de-DE" sz="100" dirty="0">
              <a:solidFill>
                <a:schemeClr val="tx1">
                  <a:lumMod val="95000"/>
                  <a:lumOff val="5000"/>
                </a:schemeClr>
              </a:solidFill>
            </a:endParaRPr>
          </a:p>
          <a:p>
            <a:pPr marL="285750" indent="-285750" algn="l">
              <a:buFont typeface="Wingdings" panose="05000000000000000000" pitchFamily="2" charset="2"/>
              <a:buChar char="ü"/>
            </a:pPr>
            <a:r>
              <a:rPr lang="de-DE" dirty="0">
                <a:solidFill>
                  <a:schemeClr val="tx1">
                    <a:lumMod val="95000"/>
                    <a:lumOff val="5000"/>
                  </a:schemeClr>
                </a:solidFill>
              </a:rPr>
              <a:t>Kausheide.info auch als App bereitstellen</a:t>
            </a:r>
          </a:p>
          <a:p>
            <a:pPr marL="285750" indent="-285750" algn="l">
              <a:buFont typeface="Wingdings" panose="05000000000000000000" pitchFamily="2" charset="2"/>
              <a:buChar char="ü"/>
            </a:pPr>
            <a:endParaRPr lang="de-DE" sz="1050" dirty="0">
              <a:solidFill>
                <a:schemeClr val="tx1">
                  <a:lumMod val="95000"/>
                  <a:lumOff val="5000"/>
                </a:schemeClr>
              </a:solidFill>
            </a:endParaRPr>
          </a:p>
          <a:p>
            <a:pPr marL="285750" indent="-285750" algn="l">
              <a:buFont typeface="Wingdings" panose="05000000000000000000" pitchFamily="2" charset="2"/>
              <a:buChar char="ü"/>
            </a:pPr>
            <a:r>
              <a:rPr lang="de-DE" dirty="0">
                <a:solidFill>
                  <a:schemeClr val="tx1">
                    <a:lumMod val="95000"/>
                    <a:lumOff val="5000"/>
                  </a:schemeClr>
                </a:solidFill>
              </a:rPr>
              <a:t>alle Vereine, Verbände und Institutionen wurden angeschrieben und werden - wenn gewünscht - nach und nach eingepflegt</a:t>
            </a:r>
          </a:p>
          <a:p>
            <a:pPr algn="l"/>
            <a:endParaRPr lang="de-DE" sz="1050" dirty="0">
              <a:solidFill>
                <a:schemeClr val="tx1">
                  <a:lumMod val="95000"/>
                  <a:lumOff val="5000"/>
                </a:schemeClr>
              </a:solidFill>
            </a:endParaRPr>
          </a:p>
          <a:p>
            <a:pPr marL="285750" indent="-285750" algn="l">
              <a:buFont typeface="Wingdings" panose="05000000000000000000" pitchFamily="2" charset="2"/>
              <a:buChar char="ü"/>
            </a:pPr>
            <a:r>
              <a:rPr lang="de-DE" dirty="0">
                <a:solidFill>
                  <a:schemeClr val="tx1">
                    <a:lumMod val="95000"/>
                    <a:lumOff val="5000"/>
                  </a:schemeClr>
                </a:solidFill>
              </a:rPr>
              <a:t>redaktionell wird die Plattform von der gegründeten „Interessengemeinschaft“ aus dem Dorfwettbewerb unentgeltlich betreut</a:t>
            </a:r>
          </a:p>
          <a:p>
            <a:pPr marL="285750" indent="-285750" algn="l">
              <a:buFont typeface="Wingdings" panose="05000000000000000000" pitchFamily="2" charset="2"/>
              <a:buChar char="ü"/>
            </a:pPr>
            <a:endParaRPr lang="de-DE" dirty="0">
              <a:solidFill>
                <a:schemeClr val="tx1">
                  <a:lumMod val="95000"/>
                  <a:lumOff val="5000"/>
                </a:schemeClr>
              </a:solidFill>
            </a:endParaRPr>
          </a:p>
          <a:p>
            <a:pPr algn="ctr"/>
            <a:r>
              <a:rPr lang="de-DE" b="1" dirty="0">
                <a:solidFill>
                  <a:srgbClr val="FF0000"/>
                </a:solidFill>
              </a:rPr>
              <a:t>Wir hoffen Ihr Interesse geweckt und Sie überzeugt zu haben! </a:t>
            </a:r>
          </a:p>
          <a:p>
            <a:pPr algn="ctr"/>
            <a:r>
              <a:rPr lang="de-DE" b="1" dirty="0">
                <a:solidFill>
                  <a:srgbClr val="FF0000"/>
                </a:solidFill>
              </a:rPr>
              <a:t>Vielen Dank für die Aufmerksamkeit!</a:t>
            </a:r>
          </a:p>
          <a:p>
            <a:pPr algn="l"/>
            <a:endParaRPr lang="de-DE" dirty="0"/>
          </a:p>
        </p:txBody>
      </p:sp>
      <p:pic>
        <p:nvPicPr>
          <p:cNvPr id="4" name="Grafik 3" descr="Ein Bild, das Text enthält.&#10;&#10;Automatisch generierte Beschreibung">
            <a:extLst>
              <a:ext uri="{FF2B5EF4-FFF2-40B4-BE49-F238E27FC236}">
                <a16:creationId xmlns:a16="http://schemas.microsoft.com/office/drawing/2014/main" id="{D0A3DE2D-3948-46FC-9F96-C2A1D06A5578}"/>
              </a:ext>
            </a:extLst>
          </p:cNvPr>
          <p:cNvPicPr>
            <a:picLocks noChangeAspect="1"/>
          </p:cNvPicPr>
          <p:nvPr/>
        </p:nvPicPr>
        <p:blipFill>
          <a:blip r:embed="rId2"/>
          <a:stretch>
            <a:fillRect/>
          </a:stretch>
        </p:blipFill>
        <p:spPr>
          <a:xfrm>
            <a:off x="3139378" y="5662915"/>
            <a:ext cx="3803687" cy="874846"/>
          </a:xfrm>
          <a:prstGeom prst="rect">
            <a:avLst/>
          </a:prstGeom>
        </p:spPr>
      </p:pic>
      <p:pic>
        <p:nvPicPr>
          <p:cNvPr id="6" name="Grafik 5">
            <a:extLst>
              <a:ext uri="{FF2B5EF4-FFF2-40B4-BE49-F238E27FC236}">
                <a16:creationId xmlns:a16="http://schemas.microsoft.com/office/drawing/2014/main" id="{7BA9CDCD-F067-4575-BE77-DA2CCDCC8C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4866" y="76270"/>
            <a:ext cx="3700967" cy="1477232"/>
          </a:xfrm>
          <a:prstGeom prst="rect">
            <a:avLst/>
          </a:prstGeom>
          <a:noFill/>
          <a:ln>
            <a:noFill/>
          </a:ln>
        </p:spPr>
      </p:pic>
      <p:sp>
        <p:nvSpPr>
          <p:cNvPr id="7" name="Textfeld 6">
            <a:extLst>
              <a:ext uri="{FF2B5EF4-FFF2-40B4-BE49-F238E27FC236}">
                <a16:creationId xmlns:a16="http://schemas.microsoft.com/office/drawing/2014/main" id="{56E9AD17-FBEB-4D92-98C0-67D021AF474E}"/>
              </a:ext>
            </a:extLst>
          </p:cNvPr>
          <p:cNvSpPr txBox="1"/>
          <p:nvPr/>
        </p:nvSpPr>
        <p:spPr>
          <a:xfrm>
            <a:off x="2186167" y="903396"/>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81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900719" cy="6476301"/>
          </a:xfrm>
        </p:spPr>
        <p:txBody>
          <a:bodyPr>
            <a:normAutofit fontScale="92500" lnSpcReduction="10000"/>
          </a:bodyPr>
          <a:lstStyle/>
          <a:p>
            <a:pPr algn="l"/>
            <a:endParaRPr lang="de-DE" dirty="0"/>
          </a:p>
          <a:p>
            <a:pPr algn="l"/>
            <a:endParaRPr lang="de-DE" dirty="0"/>
          </a:p>
          <a:p>
            <a:pPr algn="l"/>
            <a:endParaRPr lang="de-DE" dirty="0"/>
          </a:p>
          <a:p>
            <a:pPr algn="l"/>
            <a:endParaRPr lang="de-DE" dirty="0"/>
          </a:p>
          <a:p>
            <a:pPr algn="l"/>
            <a:endParaRPr lang="de-DE" sz="400" dirty="0"/>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Was treibt uns in Klausheide an und was zeichnet uns aus?</a:t>
            </a:r>
          </a:p>
          <a:p>
            <a:pPr algn="l"/>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bürgerschaftliches Engagement vieler Einzelpersonen und Vereine </a:t>
            </a:r>
          </a:p>
          <a:p>
            <a:pPr marL="1200150" lvl="1" indent="-285750" algn="just">
              <a:buFont typeface="Wingdings" panose="05000000000000000000" pitchFamily="2" charset="2"/>
              <a:buChar char="ü"/>
            </a:pPr>
            <a:r>
              <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Hohes Interesse</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an der Dorfentwicklung l</a:t>
            </a: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Klausheide nicht nur Wohnort, sondern auch Ort für gemeinschaftliche Aktivitäten</a:t>
            </a:r>
          </a:p>
          <a:p>
            <a:pPr marL="1200150" lvl="1" indent="-285750" algn="just">
              <a:buFont typeface="Wingdings" panose="05000000000000000000" pitchFamily="2" charset="2"/>
              <a:buChar char="ü"/>
            </a:pPr>
            <a:r>
              <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zu Hause für </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alle Generationen  </a:t>
            </a:r>
          </a:p>
          <a:p>
            <a:pPr marL="914400" lvl="1" algn="just"/>
            <a:endParaRPr lang="de-DE" sz="1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Klausheide zeichnet sich als naturnahes Dorf aus</a:t>
            </a:r>
          </a:p>
          <a:p>
            <a:pPr marL="457200" algn="just"/>
            <a:endPar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in den letzten Jahren verstärkt Zuzug von jungen Familien mit Kindern </a:t>
            </a: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geringen Durchgangsverkehrs </a:t>
            </a: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drei Spielplätze </a:t>
            </a: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zentralen Lage zwischen Nordhorn und Lingen </a:t>
            </a: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Gewerbebetriebe </a:t>
            </a:r>
            <a:endPar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marL="1200150"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kaum oder keinen Leerstand an Wohnraum – konstante Einwohnerzahl</a:t>
            </a:r>
            <a:endParaRPr lang="de-DE" sz="1500" dirty="0">
              <a:solidFill>
                <a:schemeClr val="tx1">
                  <a:lumMod val="95000"/>
                  <a:lumOff val="5000"/>
                </a:schemeClr>
              </a:solidFill>
            </a:endParaRPr>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392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527383" cy="6476301"/>
          </a:xfrm>
        </p:spPr>
        <p:txBody>
          <a:bodyPr>
            <a:normAutofit fontScale="92500" lnSpcReduction="20000"/>
          </a:bodyPr>
          <a:lstStyle/>
          <a:p>
            <a:pPr algn="l"/>
            <a:endParaRPr lang="de-DE" dirty="0"/>
          </a:p>
          <a:p>
            <a:pPr algn="l"/>
            <a:endParaRPr lang="de-DE" dirty="0"/>
          </a:p>
          <a:p>
            <a:pPr algn="l"/>
            <a:endParaRPr lang="de-DE" dirty="0"/>
          </a:p>
          <a:p>
            <a:pPr algn="l"/>
            <a:endParaRPr lang="de-DE" dirty="0"/>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Auf diese Maßnahme oder Initiative der vergangenen fünf Jahre sind wir besonders stolz?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sz="600" dirty="0">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Durch die Neugestaltung des Vorplatzes des Dorfgemeinschaftshauses (DGH) ist eine Dorfmitte geschaffen worden  </a:t>
            </a:r>
          </a:p>
          <a:p>
            <a:pPr marL="1193165" lvl="1" indent="-285750" algn="just">
              <a:buFont typeface="Wingdings" panose="05000000000000000000" pitchFamily="2" charset="2"/>
              <a:buChar char="ü"/>
            </a:pPr>
            <a:r>
              <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m</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it </a:t>
            </a:r>
            <a:r>
              <a:rPr lang="de-DE" sz="1500" dirty="0" err="1">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Boulebahn</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verschiedenen Sitzmöglichkeiten und einer Freifläche.</a:t>
            </a:r>
            <a:endParaRPr lang="de-DE" sz="1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0215" algn="just"/>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Gründung der </a:t>
            </a:r>
            <a:r>
              <a:rPr lang="de-DE" sz="1500" dirty="0" err="1">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wbk</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 wir (b)</a:t>
            </a:r>
            <a:r>
              <a:rPr lang="de-DE" sz="1500" dirty="0" err="1">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eleben</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Klausheide  </a:t>
            </a:r>
          </a:p>
          <a:p>
            <a:pPr marL="1193165" lvl="1"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viele Aktivitäten wie Weihnachts- und Flohmarkt</a:t>
            </a:r>
          </a:p>
          <a:p>
            <a:pPr marL="1193165" lvl="1" indent="-285750" algn="just">
              <a:buFont typeface="Wingdings" panose="05000000000000000000" pitchFamily="2" charset="2"/>
              <a:buChar char="ü"/>
            </a:pPr>
            <a:endParaRPr lang="de-DE" sz="1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Anbau des Schützenhauses (</a:t>
            </a:r>
            <a:r>
              <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P</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lanung in 2020 und Realisierung ab Ende 2021)</a:t>
            </a:r>
          </a:p>
          <a:p>
            <a:pPr marL="735965" indent="-285750" algn="just">
              <a:buFont typeface="Wingdings" panose="05000000000000000000" pitchFamily="2" charset="2"/>
              <a:buChar char="ü"/>
            </a:pPr>
            <a:endPar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Angebote der Sportvereine werden nachgefragt </a:t>
            </a:r>
          </a:p>
          <a:p>
            <a:pPr marL="735965" indent="-285750" algn="just">
              <a:buFont typeface="Wingdings" panose="05000000000000000000" pitchFamily="2" charset="2"/>
              <a:buChar char="ü"/>
            </a:pPr>
            <a:endPar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5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Sanierungsmaßnahmen am Friedhof: Ergänzung der Satzung für </a:t>
            </a: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pflegefreien Bestattungsformen und zeitgemäße Neugestaltung des Vorplatzes</a:t>
            </a:r>
          </a:p>
          <a:p>
            <a:pPr marL="735965" indent="-285750" algn="just">
              <a:buFont typeface="Wingdings" panose="05000000000000000000" pitchFamily="2" charset="2"/>
              <a:buChar char="ü"/>
            </a:pPr>
            <a:endParaRPr lang="de-DE" sz="1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5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keine Einrichtung der kommunalen Daseinsvorsorge (u. a. Schulen, Kindergarten, Bibliotheken) werden in Bezug auf ihren Standort in Klausheide in Frage gestellt</a:t>
            </a:r>
            <a:endParaRPr lang="de-DE" sz="1500" dirty="0"/>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78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527383" cy="6476301"/>
          </a:xfrm>
        </p:spPr>
        <p:txBody>
          <a:bodyPr>
            <a:normAutofit/>
          </a:bodyPr>
          <a:lstStyle/>
          <a:p>
            <a:pPr algn="l"/>
            <a:endParaRPr lang="de-DE" dirty="0"/>
          </a:p>
          <a:p>
            <a:pPr algn="l"/>
            <a:endParaRPr lang="de-DE" dirty="0"/>
          </a:p>
          <a:p>
            <a:pPr algn="l"/>
            <a:endParaRPr lang="de-DE" dirty="0"/>
          </a:p>
          <a:p>
            <a:pPr algn="l"/>
            <a:endParaRPr lang="de-DE" sz="1800" b="1" dirty="0">
              <a:effectLst/>
              <a:latin typeface="Arial" panose="020B0604020202020204" pitchFamily="34" charset="0"/>
              <a:ea typeface="Calibri" panose="020F0502020204030204" pitchFamily="34" charset="0"/>
              <a:cs typeface="Times New Roman" panose="02020603050405020304" pitchFamily="18" charset="0"/>
            </a:endParaRPr>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Warum hat Klausheide Zukunft?</a:t>
            </a:r>
          </a:p>
          <a:p>
            <a:pPr algn="l"/>
            <a:endParaRPr lang="de-DE" sz="4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Wachstumskurs im </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Gewerbegebiet nördlich der Bundesstraße </a:t>
            </a:r>
          </a:p>
          <a:p>
            <a:pPr marL="1200150" lvl="1"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zusätzliche Arbeits- und Ausbildungsplätze</a:t>
            </a:r>
          </a:p>
          <a:p>
            <a:pPr marL="1200150" lvl="1"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Nachfrage nach Wohnraum und auf Einrichtungen der kommunalen Daseinsvorsorge.</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Neuansiedlungen Bäckerei (Neubauplanung) und Tankstelle</a:t>
            </a:r>
          </a:p>
          <a:p>
            <a:pPr marL="1200150" lvl="1" indent="-285750" algn="just">
              <a:buFont typeface="Wingdings" panose="05000000000000000000" pitchFamily="2" charset="2"/>
              <a:buChar char="ü"/>
            </a:pP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s</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tärkt Nahversorgungssortiment für Grundbedürfnisse </a:t>
            </a:r>
          </a:p>
          <a:p>
            <a:pPr marL="1200150" lvl="1" indent="-285750" algn="just">
              <a:buFont typeface="Wingdings" panose="05000000000000000000" pitchFamily="2" charset="2"/>
              <a:buChar char="ü"/>
            </a:pPr>
            <a:endParaRPr lang="de-DE" sz="14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Gastronomie im Dorf: Pizzeria, </a:t>
            </a:r>
            <a:r>
              <a:rPr lang="de-DE" sz="1400" dirty="0" err="1">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Foodtruck</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oder g</a:t>
            </a: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riechisches Restaurant am Flugplatz</a:t>
            </a:r>
          </a:p>
          <a:p>
            <a:pPr marL="742950" indent="-285750" algn="just">
              <a:buFont typeface="Wingdings" panose="05000000000000000000" pitchFamily="2" charset="2"/>
              <a:buChar char="ü"/>
            </a:pPr>
            <a:endPar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Flugplatz in Klausheide</a:t>
            </a:r>
          </a:p>
          <a:p>
            <a:pPr marL="1200150" lvl="1"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ist der einzige zivile Fluglandeplatz in der Grafschaft Bentheim</a:t>
            </a:r>
          </a:p>
          <a:p>
            <a:pPr marL="1200150" lvl="1" indent="-285750" algn="just">
              <a:buFont typeface="Wingdings" panose="05000000000000000000" pitchFamily="2" charset="2"/>
              <a:buChar char="ü"/>
            </a:pP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intensives Vereinsleben durch die Segel- und Motorsportflieger</a:t>
            </a:r>
            <a:r>
              <a:rPr lang="de-DE"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dirty="0"/>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301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527383" cy="6476301"/>
          </a:xfrm>
        </p:spPr>
        <p:txBody>
          <a:bodyPr>
            <a:normAutofit/>
          </a:bodyPr>
          <a:lstStyle/>
          <a:p>
            <a:pPr algn="l"/>
            <a:endParaRPr lang="de-DE" dirty="0"/>
          </a:p>
          <a:p>
            <a:pPr algn="l"/>
            <a:endParaRPr lang="de-DE" dirty="0"/>
          </a:p>
          <a:p>
            <a:pPr algn="l"/>
            <a:endParaRPr lang="de-DE" dirty="0"/>
          </a:p>
          <a:p>
            <a:pPr algn="l"/>
            <a:endParaRPr lang="de-DE" sz="1800" b="1" dirty="0">
              <a:effectLst/>
              <a:latin typeface="Arial" panose="020B0604020202020204" pitchFamily="34" charset="0"/>
              <a:ea typeface="Calibri" panose="020F0502020204030204" pitchFamily="34" charset="0"/>
              <a:cs typeface="Times New Roman" panose="02020603050405020304" pitchFamily="18" charset="0"/>
            </a:endParaRPr>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Warum hat Klausheide Zukunft?</a:t>
            </a:r>
          </a:p>
          <a:p>
            <a:pPr algn="l"/>
            <a:endParaRPr lang="de-DE" sz="900" b="1" dirty="0">
              <a:effectLst/>
              <a:latin typeface="Arial" panose="020B060402020202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Zweigstelle der Stadtbibliothek in Klausheide</a:t>
            </a:r>
          </a:p>
          <a:p>
            <a:pPr marL="1200150" lvl="1"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einfachen und direkten Zugriff zu Büchern</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Jugendtreff „Kühlhaus“ </a:t>
            </a: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  </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Jugendliche </a:t>
            </a: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haben </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direkt vor Ort </a:t>
            </a: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einen </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Treffpunkt</a:t>
            </a:r>
          </a:p>
          <a:p>
            <a:pPr marL="1200150" lvl="1" indent="-285750" algn="just">
              <a:buFont typeface="Wingdings" panose="05000000000000000000" pitchFamily="2" charset="2"/>
              <a:buChar char="ü"/>
            </a:pPr>
            <a:r>
              <a:rPr lang="de-DE" sz="1400"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i</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m Rahmen der Dorferneuerung ist ein Aus- und Neubau geplant</a:t>
            </a:r>
          </a:p>
          <a:p>
            <a:pPr marL="457200" algn="just"/>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Kita und die Grundschule stehen aufgrund der konstanten Nachfrage nach Kita-Plätzen und Anmeldungen für die Grundschule als Standorte nicht in Frage.</a:t>
            </a:r>
          </a:p>
          <a:p>
            <a:pPr marL="1193165" lvl="1" indent="-285750" algn="just">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Hilfreich für das positive Standing der Grundschule ist das Einbringen aktiver Eltern über den Förderverein in das Schulleben. </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dirty="0"/>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4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527383" cy="6732165"/>
          </a:xfrm>
        </p:spPr>
        <p:txBody>
          <a:bodyPr>
            <a:normAutofit/>
          </a:bodyPr>
          <a:lstStyle/>
          <a:p>
            <a:pPr algn="l"/>
            <a:endParaRPr lang="de-DE" dirty="0"/>
          </a:p>
          <a:p>
            <a:pPr algn="l"/>
            <a:endParaRPr lang="de-DE" dirty="0"/>
          </a:p>
          <a:p>
            <a:pPr algn="l"/>
            <a:endParaRPr lang="de-DE" dirty="0"/>
          </a:p>
          <a:p>
            <a:pPr algn="l"/>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Warum hat Klausheide Zukunft?</a:t>
            </a:r>
          </a:p>
          <a:p>
            <a:pPr algn="l"/>
            <a:endParaRPr lang="de-DE" sz="500" b="1" dirty="0">
              <a:effectLst/>
              <a:latin typeface="Arial" panose="020B060402020202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Stärkung der vorhandenen und Schaffung neuer Sportangebote</a:t>
            </a:r>
          </a:p>
          <a:p>
            <a:pPr marL="1193165" lvl="1"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Möglichkeiten der Sportausübung </a:t>
            </a:r>
          </a:p>
          <a:p>
            <a:pPr marL="1193165" lvl="1"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Förderung des sozialen Lebens vor Ort durch die Sportvereine </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0215" algn="l"/>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Für alle in Klausheide lebenden Gruppen wie z. B. ältere Mitbürger*innen oder Kinder und Jugendliche gibt es Ansprechpartner*innen. </a:t>
            </a:r>
          </a:p>
          <a:p>
            <a:pPr marL="450215" algn="l"/>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Gut Klausheide mit der </a:t>
            </a: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AWO-Einrichtung ein Teil des Dorflebens  </a:t>
            </a:r>
          </a:p>
          <a:p>
            <a:pPr marL="735965" indent="-285750" algn="l">
              <a:buFont typeface="Wingdings" panose="05000000000000000000" pitchFamily="2" charset="2"/>
              <a:buChar char="ü"/>
            </a:pP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Fortführung des Engagements vieler nach der offiziellen Auflösung der Sozialarbeitsraumgemeinschaft </a:t>
            </a:r>
          </a:p>
          <a:p>
            <a:pPr marL="450215" algn="l"/>
            <a:endPar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35965" indent="-285750" algn="l">
              <a:buFont typeface="Wingdings" panose="05000000000000000000" pitchFamily="2" charset="2"/>
              <a:buChar char="ü"/>
            </a:pPr>
            <a:r>
              <a:rPr lang="de-DE" sz="1400"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Klausheide nicht nur ein Wohnort, sondern auch ein Lebensort! </a:t>
            </a:r>
            <a:endParaRPr lang="de-DE"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dirty="0"/>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06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sp>
        <p:nvSpPr>
          <p:cNvPr id="3" name="Untertitel 2">
            <a:extLst>
              <a:ext uri="{FF2B5EF4-FFF2-40B4-BE49-F238E27FC236}">
                <a16:creationId xmlns:a16="http://schemas.microsoft.com/office/drawing/2014/main" id="{C46BD037-331E-4768-B55C-18E10D51568B}"/>
              </a:ext>
            </a:extLst>
          </p:cNvPr>
          <p:cNvSpPr>
            <a:spLocks noGrp="1"/>
          </p:cNvSpPr>
          <p:nvPr>
            <p:ph type="subTitle" idx="1"/>
          </p:nvPr>
        </p:nvSpPr>
        <p:spPr>
          <a:xfrm>
            <a:off x="746620" y="125835"/>
            <a:ext cx="8527383" cy="6732165"/>
          </a:xfrm>
        </p:spPr>
        <p:txBody>
          <a:bodyPr>
            <a:normAutofit lnSpcReduction="10000"/>
          </a:bodyPr>
          <a:lstStyle/>
          <a:p>
            <a:pPr algn="l"/>
            <a:endParaRPr lang="de-DE" dirty="0"/>
          </a:p>
          <a:p>
            <a:pPr algn="l"/>
            <a:endParaRPr lang="de-DE" dirty="0"/>
          </a:p>
          <a:p>
            <a:pPr algn="l"/>
            <a:endParaRPr lang="de-DE" dirty="0"/>
          </a:p>
          <a:p>
            <a:pPr algn="l"/>
            <a:endParaRPr lang="de-DE" sz="1200" b="1" dirty="0">
              <a:effectLst/>
              <a:latin typeface="Arial" panose="020B0604020202020204" pitchFamily="34" charset="0"/>
              <a:ea typeface="Calibri" panose="020F0502020204030204" pitchFamily="34" charset="0"/>
              <a:cs typeface="Times New Roman" panose="02020603050405020304" pitchFamily="18" charset="0"/>
            </a:endParaRPr>
          </a:p>
          <a:p>
            <a:pPr algn="l"/>
            <a:r>
              <a:rPr lang="de-DE" sz="1800" b="1" dirty="0">
                <a:effectLst/>
                <a:latin typeface="Arial" panose="020B0604020202020204" pitchFamily="34" charset="0"/>
                <a:ea typeface="Calibri" panose="020F0502020204030204" pitchFamily="34" charset="0"/>
                <a:cs typeface="Times New Roman" panose="02020603050405020304" pitchFamily="18" charset="0"/>
              </a:rPr>
              <a:t>Unsere Wettbewerbs</a:t>
            </a:r>
            <a:r>
              <a:rPr lang="de-DE" b="1" dirty="0">
                <a:latin typeface="Arial" panose="020B0604020202020204" pitchFamily="34" charset="0"/>
                <a:ea typeface="Calibri" panose="020F0502020204030204" pitchFamily="34" charset="0"/>
                <a:cs typeface="Times New Roman" panose="02020603050405020304" pitchFamily="18" charset="0"/>
              </a:rPr>
              <a:t>idee - unser Beitrag:</a:t>
            </a:r>
          </a:p>
          <a:p>
            <a:pPr algn="l"/>
            <a:endParaRPr lang="de-DE" sz="600" b="1" dirty="0">
              <a:latin typeface="Arial" panose="020B0604020202020204" pitchFamily="34" charset="0"/>
              <a:ea typeface="Calibri" panose="020F0502020204030204" pitchFamily="34" charset="0"/>
              <a:cs typeface="Times New Roman" panose="02020603050405020304" pitchFamily="18" charset="0"/>
            </a:endParaRPr>
          </a:p>
          <a:p>
            <a:pPr marL="285750" indent="-285750" algn="l">
              <a:buFont typeface="Wingdings" panose="05000000000000000000" pitchFamily="2" charset="2"/>
              <a:buChar char="Ø"/>
            </a:pPr>
            <a:r>
              <a:rPr lang="de-DE" sz="1800" b="1" i="1"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„Virtueller Dorfplatz“</a:t>
            </a:r>
          </a:p>
          <a:p>
            <a:pPr algn="l"/>
            <a:endParaRPr lang="de-DE" sz="900" b="1" i="1"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Schaffung einer Kommunikations- und Informationsplattform für alle im Dorf</a:t>
            </a:r>
          </a:p>
          <a:p>
            <a:pPr lvl="1" algn="l"/>
            <a:endPar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initiiert und betreut durch interessierte </a:t>
            </a:r>
            <a:r>
              <a:rPr lang="de-DE" dirty="0" err="1">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Klausheiderinnen</a:t>
            </a:r>
            <a:r>
              <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und </a:t>
            </a:r>
            <a:r>
              <a:rPr lang="de-DE" dirty="0" err="1">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Klausheidern</a:t>
            </a:r>
            <a:r>
              <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 </a:t>
            </a:r>
          </a:p>
          <a:p>
            <a:pPr marL="742950" lvl="1" indent="-285750" algn="l">
              <a:buFont typeface="Wingdings" panose="05000000000000000000" pitchFamily="2" charset="2"/>
              <a:buChar char="Ø"/>
            </a:pPr>
            <a:endPar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Informationen rund um und über Klausheide</a:t>
            </a:r>
          </a:p>
          <a:p>
            <a:pPr marL="742950" lvl="1" indent="-285750" algn="l">
              <a:buFont typeface="Wingdings" panose="05000000000000000000" pitchFamily="2" charset="2"/>
              <a:buChar char="Ø"/>
            </a:pPr>
            <a:endParaRPr lang="de-DE"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Präsentationsplattform aller Institutionen, Vereine, Verbände und Initiativen</a:t>
            </a:r>
          </a:p>
          <a:p>
            <a:pPr marL="742950" lvl="1" indent="-285750" algn="l">
              <a:buFont typeface="Wingdings" panose="05000000000000000000" pitchFamily="2" charset="2"/>
              <a:buChar char="Ø"/>
            </a:pPr>
            <a:endParaRPr lang="de-DE"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Darstellung der Gewerbebetriebe in Klausheide</a:t>
            </a:r>
          </a:p>
          <a:p>
            <a:pPr marL="742950" lvl="1" indent="-285750" algn="l">
              <a:buFont typeface="Wingdings" panose="05000000000000000000" pitchFamily="2" charset="2"/>
              <a:buChar char="Ø"/>
            </a:pPr>
            <a:endParaRPr lang="de-DE"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gn="l">
              <a:buFont typeface="Wingdings" panose="05000000000000000000" pitchFamily="2" charset="2"/>
              <a:buChar char="Ø"/>
            </a:pPr>
            <a:r>
              <a:rPr lang="de-DE"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rPr>
              <a:t>Veranstaltungskalender</a:t>
            </a:r>
          </a:p>
          <a:p>
            <a:pPr marL="742950" lvl="1" indent="-285750" algn="l">
              <a:buFont typeface="Wingdings" panose="05000000000000000000" pitchFamily="2" charset="2"/>
              <a:buChar char="Ø"/>
            </a:pPr>
            <a:endParaRPr lang="de-DE" b="1"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l"/>
            <a:endParaRPr lang="de-DE" sz="500" b="1" dirty="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l"/>
            <a:endParaRPr lang="de-DE"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de-DE" dirty="0"/>
          </a:p>
        </p:txBody>
      </p:sp>
      <p:pic>
        <p:nvPicPr>
          <p:cNvPr id="4" name="Grafik 3">
            <a:extLst>
              <a:ext uri="{FF2B5EF4-FFF2-40B4-BE49-F238E27FC236}">
                <a16:creationId xmlns:a16="http://schemas.microsoft.com/office/drawing/2014/main" id="{3A28E5C4-4061-4FAC-BAB6-6C1F2EBCFD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036" y="0"/>
            <a:ext cx="3700967" cy="1477232"/>
          </a:xfrm>
          <a:prstGeom prst="rect">
            <a:avLst/>
          </a:prstGeom>
          <a:noFill/>
          <a:ln>
            <a:noFill/>
          </a:ln>
        </p:spPr>
      </p:pic>
      <p:sp>
        <p:nvSpPr>
          <p:cNvPr id="6" name="Textfeld 5">
            <a:extLst>
              <a:ext uri="{FF2B5EF4-FFF2-40B4-BE49-F238E27FC236}">
                <a16:creationId xmlns:a16="http://schemas.microsoft.com/office/drawing/2014/main" id="{EA21B5AA-615A-47D3-B28C-05A82B044813}"/>
              </a:ext>
            </a:extLst>
          </p:cNvPr>
          <p:cNvSpPr txBox="1"/>
          <p:nvPr/>
        </p:nvSpPr>
        <p:spPr>
          <a:xfrm>
            <a:off x="2339425" y="874821"/>
            <a:ext cx="6102220" cy="390363"/>
          </a:xfrm>
          <a:prstGeom prst="rect">
            <a:avLst/>
          </a:prstGeom>
          <a:noFill/>
        </p:spPr>
        <p:txBody>
          <a:bodyPr wrap="square">
            <a:spAutoFit/>
          </a:bodyPr>
          <a:lstStyle/>
          <a:p>
            <a:pPr algn="ctr">
              <a:lnSpc>
                <a:spcPct val="115000"/>
              </a:lnSpc>
              <a:spcAft>
                <a:spcPts val="1000"/>
              </a:spcAft>
            </a:pPr>
            <a:r>
              <a:rPr lang="de-DE" sz="1800" b="1" dirty="0">
                <a:effectLst/>
                <a:latin typeface="Arial" panose="020B0604020202020204" pitchFamily="34" charset="0"/>
                <a:ea typeface="Calibri" panose="020F0502020204030204" pitchFamily="34" charset="0"/>
                <a:cs typeface="Times New Roman" panose="02020603050405020304" pitchFamily="18" charset="0"/>
              </a:rPr>
              <a:t>„Unser Dorf hat Zukunft“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descr="Ein Bild, das Text enthält.&#10;&#10;Automatisch generierte Beschreibung">
            <a:extLst>
              <a:ext uri="{FF2B5EF4-FFF2-40B4-BE49-F238E27FC236}">
                <a16:creationId xmlns:a16="http://schemas.microsoft.com/office/drawing/2014/main" id="{A2738054-61D1-4592-B77E-8C3A2674C811}"/>
              </a:ext>
            </a:extLst>
          </p:cNvPr>
          <p:cNvPicPr>
            <a:picLocks noChangeAspect="1"/>
          </p:cNvPicPr>
          <p:nvPr/>
        </p:nvPicPr>
        <p:blipFill>
          <a:blip r:embed="rId4"/>
          <a:stretch>
            <a:fillRect/>
          </a:stretch>
        </p:blipFill>
        <p:spPr>
          <a:xfrm>
            <a:off x="3598839" y="1981782"/>
            <a:ext cx="2822944" cy="649276"/>
          </a:xfrm>
          <a:prstGeom prst="rect">
            <a:avLst/>
          </a:prstGeom>
        </p:spPr>
      </p:pic>
    </p:spTree>
    <p:extLst>
      <p:ext uri="{BB962C8B-B14F-4D97-AF65-F5344CB8AC3E}">
        <p14:creationId xmlns:p14="http://schemas.microsoft.com/office/powerpoint/2010/main" val="145852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pic>
        <p:nvPicPr>
          <p:cNvPr id="6" name="Grafik 5">
            <a:extLst>
              <a:ext uri="{FF2B5EF4-FFF2-40B4-BE49-F238E27FC236}">
                <a16:creationId xmlns:a16="http://schemas.microsoft.com/office/drawing/2014/main" id="{842389D1-5913-4EE2-B4BA-DD5610A33281}"/>
              </a:ext>
            </a:extLst>
          </p:cNvPr>
          <p:cNvPicPr>
            <a:picLocks noChangeAspect="1"/>
          </p:cNvPicPr>
          <p:nvPr/>
        </p:nvPicPr>
        <p:blipFill>
          <a:blip r:embed="rId2"/>
          <a:stretch>
            <a:fillRect/>
          </a:stretch>
        </p:blipFill>
        <p:spPr>
          <a:xfrm>
            <a:off x="5019574" y="2308672"/>
            <a:ext cx="6872176" cy="4289446"/>
          </a:xfrm>
          <a:prstGeom prst="rect">
            <a:avLst/>
          </a:prstGeom>
        </p:spPr>
      </p:pic>
      <p:sp>
        <p:nvSpPr>
          <p:cNvPr id="4" name="Textfeld 3">
            <a:extLst>
              <a:ext uri="{FF2B5EF4-FFF2-40B4-BE49-F238E27FC236}">
                <a16:creationId xmlns:a16="http://schemas.microsoft.com/office/drawing/2014/main" id="{BF2CBF26-E6A3-4E33-BE7F-D2CC27E00CAE}"/>
              </a:ext>
            </a:extLst>
          </p:cNvPr>
          <p:cNvSpPr txBox="1"/>
          <p:nvPr/>
        </p:nvSpPr>
        <p:spPr>
          <a:xfrm>
            <a:off x="1183907" y="462013"/>
            <a:ext cx="7671335" cy="1846659"/>
          </a:xfrm>
          <a:prstGeom prst="rect">
            <a:avLst/>
          </a:prstGeom>
          <a:noFill/>
        </p:spPr>
        <p:txBody>
          <a:bodyPr wrap="square" rtlCol="0">
            <a:spAutoFit/>
          </a:bodyPr>
          <a:lstStyle/>
          <a:p>
            <a:r>
              <a:rPr lang="de-DE" sz="2400" b="1" dirty="0">
                <a:hlinkClick r:id="rId3"/>
              </a:rPr>
              <a:t>www.klausheide.info</a:t>
            </a:r>
            <a:endParaRPr lang="de-DE" sz="2400" b="1" dirty="0"/>
          </a:p>
          <a:p>
            <a:endParaRPr lang="de-DE" dirty="0"/>
          </a:p>
          <a:p>
            <a:pPr marL="285750" indent="-285750">
              <a:buFont typeface="Wingdings" panose="05000000000000000000" pitchFamily="2" charset="2"/>
              <a:buChar char="ü"/>
            </a:pPr>
            <a:r>
              <a:rPr lang="de-DE" dirty="0"/>
              <a:t>Die Startseite</a:t>
            </a:r>
          </a:p>
          <a:p>
            <a:pPr marL="285750" indent="-285750">
              <a:buFont typeface="Wingdings" panose="05000000000000000000" pitchFamily="2" charset="2"/>
              <a:buChar char="ü"/>
            </a:pPr>
            <a:endParaRPr lang="de-DE" dirty="0"/>
          </a:p>
          <a:p>
            <a:pPr marL="742950" lvl="1" indent="-285750">
              <a:buFont typeface="Wingdings" panose="05000000000000000000" pitchFamily="2" charset="2"/>
              <a:buChar char="ü"/>
            </a:pPr>
            <a:r>
              <a:rPr lang="de-DE" dirty="0"/>
              <a:t>Informationen aus Klausheide</a:t>
            </a:r>
          </a:p>
          <a:p>
            <a:pPr lvl="1"/>
            <a:endParaRPr lang="de-DE" dirty="0"/>
          </a:p>
        </p:txBody>
      </p:sp>
    </p:spTree>
    <p:extLst>
      <p:ext uri="{BB962C8B-B14F-4D97-AF65-F5344CB8AC3E}">
        <p14:creationId xmlns:p14="http://schemas.microsoft.com/office/powerpoint/2010/main" val="265423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4C3196-1ACC-42EF-97ED-7BAD71E8F6DF}"/>
              </a:ext>
            </a:extLst>
          </p:cNvPr>
          <p:cNvSpPr>
            <a:spLocks noGrp="1"/>
          </p:cNvSpPr>
          <p:nvPr>
            <p:ph type="ctrTitle"/>
          </p:nvPr>
        </p:nvSpPr>
        <p:spPr/>
        <p:txBody>
          <a:bodyPr/>
          <a:lstStyle/>
          <a:p>
            <a:r>
              <a:rPr lang="de-DE" dirty="0"/>
              <a:t> </a:t>
            </a:r>
          </a:p>
        </p:txBody>
      </p:sp>
      <p:pic>
        <p:nvPicPr>
          <p:cNvPr id="6" name="Grafik 5" descr="Ein Bild, das Text enthält.&#10;&#10;Automatisch generierte Beschreibung">
            <a:extLst>
              <a:ext uri="{FF2B5EF4-FFF2-40B4-BE49-F238E27FC236}">
                <a16:creationId xmlns:a16="http://schemas.microsoft.com/office/drawing/2014/main" id="{C20C2BBB-3465-41FA-8A48-34B1351FEAEA}"/>
              </a:ext>
            </a:extLst>
          </p:cNvPr>
          <p:cNvPicPr>
            <a:picLocks noChangeAspect="1"/>
          </p:cNvPicPr>
          <p:nvPr/>
        </p:nvPicPr>
        <p:blipFill>
          <a:blip r:embed="rId2"/>
          <a:stretch>
            <a:fillRect/>
          </a:stretch>
        </p:blipFill>
        <p:spPr>
          <a:xfrm>
            <a:off x="5019574" y="2561063"/>
            <a:ext cx="6048999" cy="4147746"/>
          </a:xfrm>
          <a:prstGeom prst="rect">
            <a:avLst/>
          </a:prstGeom>
        </p:spPr>
      </p:pic>
      <p:sp>
        <p:nvSpPr>
          <p:cNvPr id="5" name="Textfeld 4">
            <a:extLst>
              <a:ext uri="{FF2B5EF4-FFF2-40B4-BE49-F238E27FC236}">
                <a16:creationId xmlns:a16="http://schemas.microsoft.com/office/drawing/2014/main" id="{3C734390-F818-4FB5-8024-B0496E2AB19C}"/>
              </a:ext>
            </a:extLst>
          </p:cNvPr>
          <p:cNvSpPr txBox="1"/>
          <p:nvPr/>
        </p:nvSpPr>
        <p:spPr>
          <a:xfrm>
            <a:off x="1183907" y="462013"/>
            <a:ext cx="7671335" cy="1846659"/>
          </a:xfrm>
          <a:prstGeom prst="rect">
            <a:avLst/>
          </a:prstGeom>
          <a:noFill/>
        </p:spPr>
        <p:txBody>
          <a:bodyPr wrap="square" rtlCol="0">
            <a:spAutoFit/>
          </a:bodyPr>
          <a:lstStyle/>
          <a:p>
            <a:r>
              <a:rPr lang="de-DE" sz="2400" b="1" dirty="0">
                <a:hlinkClick r:id="rId3"/>
              </a:rPr>
              <a:t>www.klausheide.info</a:t>
            </a:r>
            <a:endParaRPr lang="de-DE" sz="2400" b="1" dirty="0"/>
          </a:p>
          <a:p>
            <a:endParaRPr lang="de-DE" dirty="0"/>
          </a:p>
          <a:p>
            <a:pPr marL="285750" indent="-285750">
              <a:buFont typeface="Wingdings" panose="05000000000000000000" pitchFamily="2" charset="2"/>
              <a:buChar char="ü"/>
            </a:pPr>
            <a:r>
              <a:rPr lang="de-DE" dirty="0"/>
              <a:t>Die Startseite</a:t>
            </a:r>
          </a:p>
          <a:p>
            <a:endParaRPr lang="de-DE" dirty="0"/>
          </a:p>
          <a:p>
            <a:pPr marL="742950" lvl="1" indent="-285750">
              <a:buFont typeface="Wingdings" panose="05000000000000000000" pitchFamily="2" charset="2"/>
              <a:buChar char="ü"/>
            </a:pPr>
            <a:r>
              <a:rPr lang="de-DE" dirty="0"/>
              <a:t>Möglichkeit Mitglied zu werden – selber Berichte oder Vorstellungen erstellen</a:t>
            </a:r>
          </a:p>
        </p:txBody>
      </p:sp>
    </p:spTree>
    <p:extLst>
      <p:ext uri="{BB962C8B-B14F-4D97-AF65-F5344CB8AC3E}">
        <p14:creationId xmlns:p14="http://schemas.microsoft.com/office/powerpoint/2010/main" val="5792174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1969</Words>
  <Application>Microsoft Office PowerPoint</Application>
  <PresentationFormat>Breitbild</PresentationFormat>
  <Paragraphs>232</Paragraphs>
  <Slides>13</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Trebuchet MS</vt:lpstr>
      <vt:lpstr>Wingdings</vt:lpstr>
      <vt:lpstr>Wingdings 3</vt:lpstr>
      <vt:lpstr>Facette</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Benedikt Wallmeyer</dc:creator>
  <cp:lastModifiedBy>Benedikt Wallmeyer</cp:lastModifiedBy>
  <cp:revision>3</cp:revision>
  <cp:lastPrinted>2021-12-14T12:23:57Z</cp:lastPrinted>
  <dcterms:created xsi:type="dcterms:W3CDTF">2021-10-09T05:44:40Z</dcterms:created>
  <dcterms:modified xsi:type="dcterms:W3CDTF">2021-12-14T12:24:29Z</dcterms:modified>
</cp:coreProperties>
</file>